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C8"/>
    <a:srgbClr val="0082B0"/>
    <a:srgbClr val="008A3E"/>
    <a:srgbClr val="007E39"/>
    <a:srgbClr val="008E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1189C-00DF-4318-A132-C9E734507E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4C2CDB7-068C-4AF4-8DBD-DB92DDB2A2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396C8B9-92AA-45FB-93E2-737CC2931D47}"/>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5" name="Footer Placeholder 4">
            <a:extLst>
              <a:ext uri="{FF2B5EF4-FFF2-40B4-BE49-F238E27FC236}">
                <a16:creationId xmlns:a16="http://schemas.microsoft.com/office/drawing/2014/main" id="{65C3BC6F-124E-4996-B0BF-F1F6298322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9E4E80-68B7-4362-A16D-A7D826CA21C4}"/>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1817496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C790D-EA8F-4172-AED3-B8F9FEA0BE0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08E2C5-2DD1-4771-872A-3CADE1E6E40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4BFDDD-A1D7-4588-A08F-9F5B6D452B6C}"/>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5" name="Footer Placeholder 4">
            <a:extLst>
              <a:ext uri="{FF2B5EF4-FFF2-40B4-BE49-F238E27FC236}">
                <a16:creationId xmlns:a16="http://schemas.microsoft.com/office/drawing/2014/main" id="{368A1121-AA05-4E60-BAF4-734B7F2505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ABFAEC-12C4-4F83-9C35-FCF9DF943285}"/>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1198326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D9A696-7ACA-405E-95C2-595E63D1CC8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4B81F-45AC-46F1-B968-A84C7C09D85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63AB12-D3BA-4451-B737-C50EA42ACB59}"/>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5" name="Footer Placeholder 4">
            <a:extLst>
              <a:ext uri="{FF2B5EF4-FFF2-40B4-BE49-F238E27FC236}">
                <a16:creationId xmlns:a16="http://schemas.microsoft.com/office/drawing/2014/main" id="{2FF123AE-FB94-44FB-999A-2374D33188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FE6A24-E77E-47BA-8C9F-3BB0E1EAEF43}"/>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3901308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A1F5F-234E-41BB-ABEB-F0F8B802402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9B3563-F6BE-441F-B82B-1FF36EDB566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723C48-4998-4C6D-9AD3-D3BB7AF7355C}"/>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5" name="Footer Placeholder 4">
            <a:extLst>
              <a:ext uri="{FF2B5EF4-FFF2-40B4-BE49-F238E27FC236}">
                <a16:creationId xmlns:a16="http://schemas.microsoft.com/office/drawing/2014/main" id="{3C6646B9-E4E5-45AB-A241-FB3B99988C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AFEF33-1F63-445D-A24A-E81CEFD0388C}"/>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3406933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77072-35B2-49A2-800E-E53E9922BB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F64B1EB-10B9-418C-91D9-E506F30E13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9F3346E-41BD-45F0-8E7A-DDA31C40E30D}"/>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5" name="Footer Placeholder 4">
            <a:extLst>
              <a:ext uri="{FF2B5EF4-FFF2-40B4-BE49-F238E27FC236}">
                <a16:creationId xmlns:a16="http://schemas.microsoft.com/office/drawing/2014/main" id="{D4BE0D0A-DDE6-4A56-AFF1-C485D2C9BD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ABD62D-2142-4C9F-802C-363A2FBB7643}"/>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418774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3A5C0-5A83-4074-A9DB-B3C8478EBB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718B5C-A59B-40AE-89DE-A14A8518790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891972-22A7-462C-9371-C4178A01ABD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59D8E7-78C6-465F-9AA6-1CDFBD02A12F}"/>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6" name="Footer Placeholder 5">
            <a:extLst>
              <a:ext uri="{FF2B5EF4-FFF2-40B4-BE49-F238E27FC236}">
                <a16:creationId xmlns:a16="http://schemas.microsoft.com/office/drawing/2014/main" id="{7B7A10CC-2435-4F39-827C-45D1F1DC9A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265162-3FBC-404C-8F36-03897459B588}"/>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71039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7F035-F9BB-4F01-9071-0D1FA5DB9B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4C3E39C-22D6-42B4-904F-A226508DCC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9CF8F3C-C634-4E21-A1E7-ECE527DC088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40AE11-1C96-4AE6-A620-31B5FDB323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2786AE8-F6E4-4A0B-9EF0-A86871DF1E2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9BBD02-9334-422F-85D4-E5FC0993C48E}"/>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8" name="Footer Placeholder 7">
            <a:extLst>
              <a:ext uri="{FF2B5EF4-FFF2-40B4-BE49-F238E27FC236}">
                <a16:creationId xmlns:a16="http://schemas.microsoft.com/office/drawing/2014/main" id="{9EB22698-712D-49DA-AD71-1D646E2B83E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FCE6863-0CAC-4D87-9EC2-265F1CABFCF5}"/>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378124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B894B-AABD-4B6D-B706-73E4624CBE7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F09AEA5-B2C2-4666-9981-CAD59D9E8790}"/>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4" name="Footer Placeholder 3">
            <a:extLst>
              <a:ext uri="{FF2B5EF4-FFF2-40B4-BE49-F238E27FC236}">
                <a16:creationId xmlns:a16="http://schemas.microsoft.com/office/drawing/2014/main" id="{B70FF159-8448-43A0-AC81-06EF65C8A88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08675D4-5C6C-45CB-8E81-676E6E667079}"/>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3044523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D9C486-A609-44D5-B28C-DCD1A76B78E2}"/>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3" name="Footer Placeholder 2">
            <a:extLst>
              <a:ext uri="{FF2B5EF4-FFF2-40B4-BE49-F238E27FC236}">
                <a16:creationId xmlns:a16="http://schemas.microsoft.com/office/drawing/2014/main" id="{E7B7D41A-FC81-4913-956D-A34A4090614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7C91011-9BD9-4269-B355-F5464DAD4AA4}"/>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1387062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460D9-2878-44D5-A54B-64C8D64DD6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94D55A5-0F76-4E51-8487-4A73F202EA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1259FF2-950E-4A1D-A40F-C71D3D1594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6D9B01-B79E-4BD2-9E4C-6F59B6D7BE56}"/>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6" name="Footer Placeholder 5">
            <a:extLst>
              <a:ext uri="{FF2B5EF4-FFF2-40B4-BE49-F238E27FC236}">
                <a16:creationId xmlns:a16="http://schemas.microsoft.com/office/drawing/2014/main" id="{321C1AE7-B7DB-4099-91B0-47A8F401BA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246519-0CF8-43A0-9DE4-DCDC1F74CDCD}"/>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3440765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D38A0-0F3D-4CE3-9F8B-0FE9992921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0898F2-CC31-4A8E-8368-25D67E9075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DC3E8DF-204A-4C20-B2D1-E0D1CAC92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2B9560B-DF1C-4DD1-9BF1-6E454A6FEAD9}"/>
              </a:ext>
            </a:extLst>
          </p:cNvPr>
          <p:cNvSpPr>
            <a:spLocks noGrp="1"/>
          </p:cNvSpPr>
          <p:nvPr>
            <p:ph type="dt" sz="half" idx="10"/>
          </p:nvPr>
        </p:nvSpPr>
        <p:spPr/>
        <p:txBody>
          <a:bodyPr/>
          <a:lstStyle/>
          <a:p>
            <a:fld id="{B40B4306-7D21-415B-8959-F1D480F0FACD}" type="datetimeFigureOut">
              <a:rPr lang="en-GB" smtClean="0"/>
              <a:t>05/05/2023</a:t>
            </a:fld>
            <a:endParaRPr lang="en-GB"/>
          </a:p>
        </p:txBody>
      </p:sp>
      <p:sp>
        <p:nvSpPr>
          <p:cNvPr id="6" name="Footer Placeholder 5">
            <a:extLst>
              <a:ext uri="{FF2B5EF4-FFF2-40B4-BE49-F238E27FC236}">
                <a16:creationId xmlns:a16="http://schemas.microsoft.com/office/drawing/2014/main" id="{17208532-1C35-4ADE-8990-B4EE3077AB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E3C317-D3F1-494A-96AF-72F0EC889B1B}"/>
              </a:ext>
            </a:extLst>
          </p:cNvPr>
          <p:cNvSpPr>
            <a:spLocks noGrp="1"/>
          </p:cNvSpPr>
          <p:nvPr>
            <p:ph type="sldNum" sz="quarter" idx="12"/>
          </p:nvPr>
        </p:nvSpPr>
        <p:spPr/>
        <p:txBody>
          <a:bodyPr/>
          <a:lstStyle/>
          <a:p>
            <a:fld id="{672818E3-30D0-4D25-AF4A-E7A5ABA245A8}" type="slidenum">
              <a:rPr lang="en-GB" smtClean="0"/>
              <a:t>‹#›</a:t>
            </a:fld>
            <a:endParaRPr lang="en-GB"/>
          </a:p>
        </p:txBody>
      </p:sp>
    </p:spTree>
    <p:extLst>
      <p:ext uri="{BB962C8B-B14F-4D97-AF65-F5344CB8AC3E}">
        <p14:creationId xmlns:p14="http://schemas.microsoft.com/office/powerpoint/2010/main" val="891590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BE3B43-6479-4846-B834-A68D7E62EA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E96ADF-B907-4A9F-90FF-6EEEB4137D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516F7E-B74A-4267-A11E-73D280B4C7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B4306-7D21-415B-8959-F1D480F0FACD}" type="datetimeFigureOut">
              <a:rPr lang="en-GB" smtClean="0"/>
              <a:t>05/05/2023</a:t>
            </a:fld>
            <a:endParaRPr lang="en-GB"/>
          </a:p>
        </p:txBody>
      </p:sp>
      <p:sp>
        <p:nvSpPr>
          <p:cNvPr id="5" name="Footer Placeholder 4">
            <a:extLst>
              <a:ext uri="{FF2B5EF4-FFF2-40B4-BE49-F238E27FC236}">
                <a16:creationId xmlns:a16="http://schemas.microsoft.com/office/drawing/2014/main" id="{5AF0AB72-0F04-4259-9977-4BEF27DD5E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83120E6-D8B1-42ED-89FC-66227F836D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2818E3-30D0-4D25-AF4A-E7A5ABA245A8}" type="slidenum">
              <a:rPr lang="en-GB" smtClean="0"/>
              <a:t>‹#›</a:t>
            </a:fld>
            <a:endParaRPr lang="en-GB"/>
          </a:p>
        </p:txBody>
      </p:sp>
    </p:spTree>
    <p:extLst>
      <p:ext uri="{BB962C8B-B14F-4D97-AF65-F5344CB8AC3E}">
        <p14:creationId xmlns:p14="http://schemas.microsoft.com/office/powerpoint/2010/main" val="1517955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2DBEF-A1FF-4CAD-B55F-9CC796429A71}"/>
              </a:ext>
            </a:extLst>
          </p:cNvPr>
          <p:cNvSpPr>
            <a:spLocks noGrp="1"/>
          </p:cNvSpPr>
          <p:nvPr>
            <p:ph type="ctrTitle"/>
          </p:nvPr>
        </p:nvSpPr>
        <p:spPr/>
        <p:txBody>
          <a:bodyPr>
            <a:normAutofit/>
          </a:bodyPr>
          <a:lstStyle/>
          <a:p>
            <a:r>
              <a:rPr lang="en-GB" u="sng" dirty="0"/>
              <a:t>Duty of Candour</a:t>
            </a:r>
            <a:br>
              <a:rPr lang="en-GB" dirty="0"/>
            </a:br>
            <a:r>
              <a:rPr lang="en-GB" sz="4400" dirty="0"/>
              <a:t>Awareness</a:t>
            </a:r>
          </a:p>
        </p:txBody>
      </p:sp>
      <p:sp>
        <p:nvSpPr>
          <p:cNvPr id="3" name="Subtitle 2">
            <a:extLst>
              <a:ext uri="{FF2B5EF4-FFF2-40B4-BE49-F238E27FC236}">
                <a16:creationId xmlns:a16="http://schemas.microsoft.com/office/drawing/2014/main" id="{A491C998-4945-4A02-A4D1-3A131A035021}"/>
              </a:ext>
            </a:extLst>
          </p:cNvPr>
          <p:cNvSpPr>
            <a:spLocks noGrp="1"/>
          </p:cNvSpPr>
          <p:nvPr>
            <p:ph type="subTitle" idx="1"/>
          </p:nvPr>
        </p:nvSpPr>
        <p:spPr>
          <a:xfrm>
            <a:off x="1524000" y="4707631"/>
            <a:ext cx="9144000" cy="1655762"/>
          </a:xfrm>
        </p:spPr>
        <p:txBody>
          <a:bodyPr/>
          <a:lstStyle/>
          <a:p>
            <a:r>
              <a:rPr lang="en-GB" dirty="0"/>
              <a:t>By Helen Evans</a:t>
            </a:r>
          </a:p>
        </p:txBody>
      </p:sp>
    </p:spTree>
    <p:extLst>
      <p:ext uri="{BB962C8B-B14F-4D97-AF65-F5344CB8AC3E}">
        <p14:creationId xmlns:p14="http://schemas.microsoft.com/office/powerpoint/2010/main" val="2918913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17F71-F361-4295-A0A1-81D29AE5BB84}"/>
              </a:ext>
            </a:extLst>
          </p:cNvPr>
          <p:cNvSpPr>
            <a:spLocks noGrp="1"/>
          </p:cNvSpPr>
          <p:nvPr>
            <p:ph type="title"/>
          </p:nvPr>
        </p:nvSpPr>
        <p:spPr/>
        <p:txBody>
          <a:bodyPr/>
          <a:lstStyle/>
          <a:p>
            <a:r>
              <a:rPr lang="en-GB" u="sng" dirty="0"/>
              <a:t>Duty of Candour Policy</a:t>
            </a:r>
          </a:p>
        </p:txBody>
      </p:sp>
      <p:sp>
        <p:nvSpPr>
          <p:cNvPr id="3" name="Content Placeholder 2">
            <a:extLst>
              <a:ext uri="{FF2B5EF4-FFF2-40B4-BE49-F238E27FC236}">
                <a16:creationId xmlns:a16="http://schemas.microsoft.com/office/drawing/2014/main" id="{9834D4D1-CD6A-42F1-A1DA-E08FE0F9BDE8}"/>
              </a:ext>
            </a:extLst>
          </p:cNvPr>
          <p:cNvSpPr>
            <a:spLocks noGrp="1"/>
          </p:cNvSpPr>
          <p:nvPr>
            <p:ph idx="1"/>
          </p:nvPr>
        </p:nvSpPr>
        <p:spPr/>
        <p:txBody>
          <a:bodyPr>
            <a:normAutofit lnSpcReduction="10000"/>
          </a:bodyPr>
          <a:lstStyle/>
          <a:p>
            <a:pPr marL="0" indent="0">
              <a:buNone/>
            </a:pPr>
            <a:r>
              <a:rPr lang="en-GB" dirty="0"/>
              <a:t>Holy Cross Hospital will be open and honest with patients when things go wrong with their care and treatment. </a:t>
            </a:r>
          </a:p>
          <a:p>
            <a:pPr marL="0" indent="0">
              <a:buNone/>
            </a:pPr>
            <a:r>
              <a:rPr lang="en-GB" dirty="0"/>
              <a:t>To meet the requirements of the Duty of Candour regulation, we will at all times, and in all circumstances, be open and honest with our patients and their families about the standard and quality of care we have provided. </a:t>
            </a:r>
          </a:p>
          <a:p>
            <a:pPr marL="457200" lvl="1" indent="0">
              <a:buNone/>
            </a:pPr>
            <a:r>
              <a:rPr lang="en-GB" dirty="0"/>
              <a:t>In particular, should we happen to cause harm to any patients; </a:t>
            </a:r>
          </a:p>
          <a:p>
            <a:pPr lvl="2"/>
            <a:r>
              <a:rPr lang="en-GB" dirty="0"/>
              <a:t>By failing to do something we should have,</a:t>
            </a:r>
          </a:p>
          <a:p>
            <a:pPr lvl="2"/>
            <a:r>
              <a:rPr lang="en-GB" dirty="0"/>
              <a:t>By making an error in our care or treatment</a:t>
            </a:r>
          </a:p>
          <a:p>
            <a:pPr marL="457200" lvl="1" indent="0">
              <a:buNone/>
            </a:pPr>
            <a:r>
              <a:rPr lang="en-GB" dirty="0"/>
              <a:t>We will always acknowledge and explain this fully to the patient and family at the earliest possible opportunity and provide reasonable support to the patient and family after the incident.</a:t>
            </a:r>
          </a:p>
          <a:p>
            <a:endParaRPr lang="en-GB" dirty="0"/>
          </a:p>
        </p:txBody>
      </p:sp>
    </p:spTree>
    <p:extLst>
      <p:ext uri="{BB962C8B-B14F-4D97-AF65-F5344CB8AC3E}">
        <p14:creationId xmlns:p14="http://schemas.microsoft.com/office/powerpoint/2010/main" val="425029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D5F9C-E8F0-442A-8406-9955F38E95B3}"/>
              </a:ext>
            </a:extLst>
          </p:cNvPr>
          <p:cNvSpPr>
            <a:spLocks noGrp="1"/>
          </p:cNvSpPr>
          <p:nvPr>
            <p:ph type="title"/>
          </p:nvPr>
        </p:nvSpPr>
        <p:spPr>
          <a:xfrm>
            <a:off x="838200" y="365125"/>
            <a:ext cx="10515600" cy="1056351"/>
          </a:xfrm>
        </p:spPr>
        <p:txBody>
          <a:bodyPr>
            <a:normAutofit fontScale="90000"/>
          </a:bodyPr>
          <a:lstStyle/>
          <a:p>
            <a:r>
              <a:rPr lang="en-GB" u="sng" dirty="0"/>
              <a:t>Chief Executive duty of candour responsibilities </a:t>
            </a:r>
            <a:endParaRPr lang="en-GB" dirty="0"/>
          </a:p>
        </p:txBody>
      </p:sp>
      <p:sp>
        <p:nvSpPr>
          <p:cNvPr id="3" name="Content Placeholder 2">
            <a:extLst>
              <a:ext uri="{FF2B5EF4-FFF2-40B4-BE49-F238E27FC236}">
                <a16:creationId xmlns:a16="http://schemas.microsoft.com/office/drawing/2014/main" id="{CFCC9B8E-1025-47DB-AEAD-6E6ECF8486AE}"/>
              </a:ext>
            </a:extLst>
          </p:cNvPr>
          <p:cNvSpPr>
            <a:spLocks noGrp="1"/>
          </p:cNvSpPr>
          <p:nvPr>
            <p:ph idx="1"/>
          </p:nvPr>
        </p:nvSpPr>
        <p:spPr>
          <a:xfrm>
            <a:off x="838200" y="1504604"/>
            <a:ext cx="10515600" cy="4672359"/>
          </a:xfrm>
        </p:spPr>
        <p:txBody>
          <a:bodyPr>
            <a:normAutofit fontScale="92500" lnSpcReduction="20000"/>
          </a:bodyPr>
          <a:lstStyle/>
          <a:p>
            <a:pPr marL="0" indent="0">
              <a:buNone/>
            </a:pPr>
            <a:endParaRPr lang="en-GB" dirty="0"/>
          </a:p>
          <a:p>
            <a:pPr marL="0" indent="0">
              <a:buNone/>
            </a:pPr>
            <a:r>
              <a:rPr lang="en-GB" dirty="0"/>
              <a:t>It is the duty of the Chief Executive to lead by example and to hold himself/herself and others to account for complying with the legal and moral duties placed on providers of health care. Specifically, role holder will:</a:t>
            </a:r>
          </a:p>
          <a:p>
            <a:endParaRPr lang="en-GB" dirty="0"/>
          </a:p>
          <a:p>
            <a:pPr lvl="1"/>
            <a:r>
              <a:rPr lang="en-GB" dirty="0"/>
              <a:t>Uphold the principles of the Duty of Candour regulation and commit to being open and honest </a:t>
            </a:r>
          </a:p>
          <a:p>
            <a:pPr lvl="1"/>
            <a:r>
              <a:rPr lang="en-GB" dirty="0"/>
              <a:t>Enforce the Hospital policy on Duty of Candour and promote a culture in which openness and honesty are valued</a:t>
            </a:r>
          </a:p>
          <a:p>
            <a:pPr lvl="1"/>
            <a:r>
              <a:rPr lang="en-GB" dirty="0"/>
              <a:t>Receive assurance reports from Director of Nursing Services demonstrating that, in all applicable instances, Duty of Candour conversations have taken place and that a written summary of the conversation has also been provided to those impacted by harm</a:t>
            </a:r>
          </a:p>
          <a:p>
            <a:pPr lvl="1"/>
            <a:r>
              <a:rPr lang="en-GB" dirty="0"/>
              <a:t>Ensure the Hospital has formal arrangements in place for the implementation of Duty of Candour principles</a:t>
            </a:r>
          </a:p>
          <a:p>
            <a:endParaRPr lang="en-GB" dirty="0"/>
          </a:p>
        </p:txBody>
      </p:sp>
    </p:spTree>
    <p:extLst>
      <p:ext uri="{BB962C8B-B14F-4D97-AF65-F5344CB8AC3E}">
        <p14:creationId xmlns:p14="http://schemas.microsoft.com/office/powerpoint/2010/main" val="238105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5F623-B0FE-4BF8-BFC4-F16945DF24E7}"/>
              </a:ext>
            </a:extLst>
          </p:cNvPr>
          <p:cNvSpPr>
            <a:spLocks noGrp="1"/>
          </p:cNvSpPr>
          <p:nvPr>
            <p:ph type="title"/>
          </p:nvPr>
        </p:nvSpPr>
        <p:spPr/>
        <p:txBody>
          <a:bodyPr>
            <a:normAutofit/>
          </a:bodyPr>
          <a:lstStyle/>
          <a:p>
            <a:r>
              <a:rPr lang="en-GB" u="sng" dirty="0"/>
              <a:t>Freedom to Speak up Guardian duty of candour responsibilities</a:t>
            </a:r>
            <a:endParaRPr lang="en-GB" dirty="0"/>
          </a:p>
        </p:txBody>
      </p:sp>
      <p:sp>
        <p:nvSpPr>
          <p:cNvPr id="3" name="Content Placeholder 2">
            <a:extLst>
              <a:ext uri="{FF2B5EF4-FFF2-40B4-BE49-F238E27FC236}">
                <a16:creationId xmlns:a16="http://schemas.microsoft.com/office/drawing/2014/main" id="{089518E5-74D4-4D22-A84B-89157BABC5E1}"/>
              </a:ext>
            </a:extLst>
          </p:cNvPr>
          <p:cNvSpPr>
            <a:spLocks noGrp="1"/>
          </p:cNvSpPr>
          <p:nvPr>
            <p:ph idx="1"/>
          </p:nvPr>
        </p:nvSpPr>
        <p:spPr/>
        <p:txBody>
          <a:bodyPr>
            <a:normAutofit fontScale="85000" lnSpcReduction="20000"/>
          </a:bodyPr>
          <a:lstStyle/>
          <a:p>
            <a:pPr marL="0" lvl="0" indent="0">
              <a:buNone/>
            </a:pPr>
            <a:r>
              <a:rPr lang="en-GB" dirty="0"/>
              <a:t>(HR Manager)</a:t>
            </a:r>
          </a:p>
          <a:p>
            <a:pPr marL="0" lvl="0" indent="0">
              <a:buNone/>
            </a:pPr>
            <a:endParaRPr lang="en-GB" dirty="0"/>
          </a:p>
          <a:p>
            <a:pPr lvl="0"/>
            <a:r>
              <a:rPr lang="en-GB" dirty="0"/>
              <a:t>Ensuring that concerns are dealt with appropriately</a:t>
            </a:r>
          </a:p>
          <a:p>
            <a:pPr lvl="0"/>
            <a:r>
              <a:rPr lang="en-GB" dirty="0"/>
              <a:t>Safeguarding the interests of the individual, ensuring there are no repercussions for them either immediately or in the longer term and that they have access to personal support as appropriate </a:t>
            </a:r>
          </a:p>
          <a:p>
            <a:pPr lvl="0"/>
            <a:r>
              <a:rPr lang="en-GB" dirty="0"/>
              <a:t>Helping to develop a culture where speaking up is recognised and valued</a:t>
            </a:r>
          </a:p>
          <a:p>
            <a:pPr lvl="0"/>
            <a:r>
              <a:rPr lang="en-GB" dirty="0"/>
              <a:t>Maintaining a position of independence and impartiality </a:t>
            </a:r>
          </a:p>
          <a:p>
            <a:pPr lvl="0"/>
            <a:r>
              <a:rPr lang="en-GB" dirty="0"/>
              <a:t>Preparing and providing regular reports of issues raised by staff, identifying key concerns and potential actions to be considered </a:t>
            </a:r>
          </a:p>
          <a:p>
            <a:pPr lvl="0"/>
            <a:r>
              <a:rPr lang="en-GB" dirty="0"/>
              <a:t>Identifying common themes and ensuring learning is shared </a:t>
            </a:r>
          </a:p>
          <a:p>
            <a:pPr lvl="0"/>
            <a:r>
              <a:rPr lang="en-GB" dirty="0"/>
              <a:t>Contributing and participating in staff training  </a:t>
            </a:r>
          </a:p>
          <a:p>
            <a:endParaRPr lang="en-GB" dirty="0"/>
          </a:p>
        </p:txBody>
      </p:sp>
    </p:spTree>
    <p:extLst>
      <p:ext uri="{BB962C8B-B14F-4D97-AF65-F5344CB8AC3E}">
        <p14:creationId xmlns:p14="http://schemas.microsoft.com/office/powerpoint/2010/main" val="354765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D4458-4950-4B42-9E2A-0EB0CB9DFABB}"/>
              </a:ext>
            </a:extLst>
          </p:cNvPr>
          <p:cNvSpPr>
            <a:spLocks noGrp="1"/>
          </p:cNvSpPr>
          <p:nvPr>
            <p:ph type="title"/>
          </p:nvPr>
        </p:nvSpPr>
        <p:spPr>
          <a:xfrm>
            <a:off x="838200" y="365126"/>
            <a:ext cx="10515600" cy="1064664"/>
          </a:xfrm>
        </p:spPr>
        <p:txBody>
          <a:bodyPr/>
          <a:lstStyle/>
          <a:p>
            <a:r>
              <a:rPr lang="en-GB" dirty="0"/>
              <a:t>DNS - duty of candour responsibilities</a:t>
            </a:r>
          </a:p>
        </p:txBody>
      </p:sp>
      <p:sp>
        <p:nvSpPr>
          <p:cNvPr id="3" name="Content Placeholder 2">
            <a:extLst>
              <a:ext uri="{FF2B5EF4-FFF2-40B4-BE49-F238E27FC236}">
                <a16:creationId xmlns:a16="http://schemas.microsoft.com/office/drawing/2014/main" id="{602F3724-5A23-48C8-BFC3-7072D26CB00E}"/>
              </a:ext>
            </a:extLst>
          </p:cNvPr>
          <p:cNvSpPr>
            <a:spLocks noGrp="1"/>
          </p:cNvSpPr>
          <p:nvPr>
            <p:ph idx="1"/>
          </p:nvPr>
        </p:nvSpPr>
        <p:spPr>
          <a:xfrm>
            <a:off x="838200" y="1429790"/>
            <a:ext cx="10515600" cy="4747173"/>
          </a:xfrm>
        </p:spPr>
        <p:txBody>
          <a:bodyPr>
            <a:normAutofit lnSpcReduction="10000"/>
          </a:bodyPr>
          <a:lstStyle/>
          <a:p>
            <a:pPr lvl="0"/>
            <a:endParaRPr lang="en-GB" dirty="0"/>
          </a:p>
          <a:p>
            <a:pPr lvl="0"/>
            <a:r>
              <a:rPr lang="en-GB" sz="2600" dirty="0"/>
              <a:t>Ensure that the professional standards of all reporting clinical staff are maintained, including the professional duty of candour as it applies to registered clinical professionals</a:t>
            </a:r>
          </a:p>
          <a:p>
            <a:pPr lvl="0"/>
            <a:r>
              <a:rPr lang="en-GB" sz="2600" dirty="0"/>
              <a:t>Ensure that an explicit procedure for the management of Duty of Candour disclosures and related actions is in place, which includes processes for the monitoring and reporting of compliance</a:t>
            </a:r>
          </a:p>
          <a:p>
            <a:pPr lvl="0"/>
            <a:r>
              <a:rPr lang="en-GB" sz="2600" dirty="0"/>
              <a:t>Ensure that copies of investigation findings arising from harm incidents are shared with the impacted patient and, where appropriate, with their families</a:t>
            </a:r>
          </a:p>
          <a:p>
            <a:pPr lvl="0"/>
            <a:r>
              <a:rPr lang="en-GB" sz="2600" dirty="0"/>
              <a:t>Ensure that appropriate Duty of Candour communication has occurred with the patient/ family at an early stage, with a written summary of the conversation provided within 2 working days</a:t>
            </a:r>
          </a:p>
          <a:p>
            <a:endParaRPr lang="en-GB" dirty="0"/>
          </a:p>
        </p:txBody>
      </p:sp>
    </p:spTree>
    <p:extLst>
      <p:ext uri="{BB962C8B-B14F-4D97-AF65-F5344CB8AC3E}">
        <p14:creationId xmlns:p14="http://schemas.microsoft.com/office/powerpoint/2010/main" val="226114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A1E36-55F9-4684-80EA-8993FF7BEC11}"/>
              </a:ext>
            </a:extLst>
          </p:cNvPr>
          <p:cNvSpPr>
            <a:spLocks noGrp="1"/>
          </p:cNvSpPr>
          <p:nvPr>
            <p:ph type="title"/>
          </p:nvPr>
        </p:nvSpPr>
        <p:spPr/>
        <p:txBody>
          <a:bodyPr>
            <a:normAutofit fontScale="90000"/>
          </a:bodyPr>
          <a:lstStyle/>
          <a:p>
            <a:r>
              <a:rPr lang="en-GB" dirty="0"/>
              <a:t>Clinical managers and leaders duty of candour responsibilities</a:t>
            </a:r>
            <a:br>
              <a:rPr lang="en-GB" dirty="0"/>
            </a:br>
            <a:endParaRPr lang="en-GB" dirty="0"/>
          </a:p>
        </p:txBody>
      </p:sp>
      <p:sp>
        <p:nvSpPr>
          <p:cNvPr id="3" name="Content Placeholder 2">
            <a:extLst>
              <a:ext uri="{FF2B5EF4-FFF2-40B4-BE49-F238E27FC236}">
                <a16:creationId xmlns:a16="http://schemas.microsoft.com/office/drawing/2014/main" id="{9B6F906C-274F-42E1-8400-910DC4F28321}"/>
              </a:ext>
            </a:extLst>
          </p:cNvPr>
          <p:cNvSpPr>
            <a:spLocks noGrp="1"/>
          </p:cNvSpPr>
          <p:nvPr>
            <p:ph idx="1"/>
          </p:nvPr>
        </p:nvSpPr>
        <p:spPr>
          <a:xfrm>
            <a:off x="838200" y="1690688"/>
            <a:ext cx="10515600" cy="4486275"/>
          </a:xfrm>
        </p:spPr>
        <p:txBody>
          <a:bodyPr/>
          <a:lstStyle/>
          <a:p>
            <a:pPr marL="0" lvl="0" indent="0">
              <a:buNone/>
            </a:pPr>
            <a:r>
              <a:rPr lang="en-GB" sz="2400" dirty="0"/>
              <a:t>(e.g. Senior nurses)</a:t>
            </a:r>
          </a:p>
          <a:p>
            <a:pPr lvl="0"/>
            <a:endParaRPr lang="en-GB" sz="2400" dirty="0"/>
          </a:p>
          <a:p>
            <a:pPr lvl="0"/>
            <a:r>
              <a:rPr lang="en-GB" sz="2400" dirty="0"/>
              <a:t>Promote and proactively encourage a team and organisational culture in which openness and honesty are valued </a:t>
            </a:r>
          </a:p>
          <a:p>
            <a:pPr lvl="0"/>
            <a:r>
              <a:rPr lang="en-GB" sz="2400" dirty="0"/>
              <a:t>Hold people to account in instances when they fail in their duty to identify and report patient harm </a:t>
            </a:r>
          </a:p>
          <a:p>
            <a:pPr lvl="0"/>
            <a:r>
              <a:rPr lang="en-GB" sz="2400" dirty="0"/>
              <a:t>Initial communication to impacted patient or family and provide basic information and guidance on the next steps </a:t>
            </a:r>
          </a:p>
          <a:p>
            <a:endParaRPr lang="en-GB" dirty="0"/>
          </a:p>
        </p:txBody>
      </p:sp>
    </p:spTree>
    <p:extLst>
      <p:ext uri="{BB962C8B-B14F-4D97-AF65-F5344CB8AC3E}">
        <p14:creationId xmlns:p14="http://schemas.microsoft.com/office/powerpoint/2010/main" val="324997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3621-606E-43D4-B748-AAAD42D80CE9}"/>
              </a:ext>
            </a:extLst>
          </p:cNvPr>
          <p:cNvSpPr>
            <a:spLocks noGrp="1"/>
          </p:cNvSpPr>
          <p:nvPr>
            <p:ph type="title"/>
          </p:nvPr>
        </p:nvSpPr>
        <p:spPr/>
        <p:txBody>
          <a:bodyPr/>
          <a:lstStyle/>
          <a:p>
            <a:r>
              <a:rPr lang="en-GB" dirty="0"/>
              <a:t>All Staff duty of candour responsibilities</a:t>
            </a:r>
          </a:p>
        </p:txBody>
      </p:sp>
      <p:sp>
        <p:nvSpPr>
          <p:cNvPr id="3" name="Content Placeholder 2">
            <a:extLst>
              <a:ext uri="{FF2B5EF4-FFF2-40B4-BE49-F238E27FC236}">
                <a16:creationId xmlns:a16="http://schemas.microsoft.com/office/drawing/2014/main" id="{550F7370-CDDD-4F0F-9D15-B47B6D821262}"/>
              </a:ext>
            </a:extLst>
          </p:cNvPr>
          <p:cNvSpPr>
            <a:spLocks noGrp="1"/>
          </p:cNvSpPr>
          <p:nvPr>
            <p:ph idx="1"/>
          </p:nvPr>
        </p:nvSpPr>
        <p:spPr/>
        <p:txBody>
          <a:bodyPr/>
          <a:lstStyle/>
          <a:p>
            <a:pPr lvl="0"/>
            <a:endParaRPr lang="en-GB" sz="2400" dirty="0"/>
          </a:p>
          <a:p>
            <a:pPr marL="0" lvl="0" indent="0">
              <a:buNone/>
            </a:pPr>
            <a:endParaRPr lang="en-GB" sz="2400" dirty="0"/>
          </a:p>
          <a:p>
            <a:pPr lvl="0"/>
            <a:r>
              <a:rPr lang="en-GB" sz="2400" dirty="0"/>
              <a:t>Be aware of, and apply the principles of the Duty of Candour policy</a:t>
            </a:r>
          </a:p>
          <a:p>
            <a:pPr lvl="0"/>
            <a:r>
              <a:rPr lang="en-GB" sz="2400" dirty="0"/>
              <a:t>Be vigilant in the identification of incidents causing patient harm</a:t>
            </a:r>
          </a:p>
          <a:p>
            <a:pPr lvl="0"/>
            <a:r>
              <a:rPr lang="en-GB" sz="2400" dirty="0"/>
              <a:t>Report incidents at the earliest opportunity to their manager </a:t>
            </a:r>
          </a:p>
          <a:p>
            <a:endParaRPr lang="en-GB" dirty="0"/>
          </a:p>
        </p:txBody>
      </p:sp>
    </p:spTree>
    <p:extLst>
      <p:ext uri="{BB962C8B-B14F-4D97-AF65-F5344CB8AC3E}">
        <p14:creationId xmlns:p14="http://schemas.microsoft.com/office/powerpoint/2010/main" val="106252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A06C6-AA9E-4263-BFAB-A4B6272CDCDB}"/>
              </a:ext>
            </a:extLst>
          </p:cNvPr>
          <p:cNvSpPr>
            <a:spLocks noGrp="1"/>
          </p:cNvSpPr>
          <p:nvPr>
            <p:ph type="title"/>
          </p:nvPr>
        </p:nvSpPr>
        <p:spPr/>
        <p:txBody>
          <a:bodyPr>
            <a:normAutofit fontScale="90000"/>
          </a:bodyPr>
          <a:lstStyle/>
          <a:p>
            <a:r>
              <a:rPr lang="en-GB" dirty="0"/>
              <a:t>Procedure for the initiation and completion of Duty of Candour process</a:t>
            </a:r>
            <a:br>
              <a:rPr lang="en-GB" dirty="0"/>
            </a:br>
            <a:endParaRPr lang="en-GB" dirty="0"/>
          </a:p>
        </p:txBody>
      </p:sp>
      <p:sp>
        <p:nvSpPr>
          <p:cNvPr id="3" name="Content Placeholder 2">
            <a:extLst>
              <a:ext uri="{FF2B5EF4-FFF2-40B4-BE49-F238E27FC236}">
                <a16:creationId xmlns:a16="http://schemas.microsoft.com/office/drawing/2014/main" id="{6349EED3-8558-48D8-A3C5-750EDA7D60D5}"/>
              </a:ext>
            </a:extLst>
          </p:cNvPr>
          <p:cNvSpPr>
            <a:spLocks noGrp="1"/>
          </p:cNvSpPr>
          <p:nvPr>
            <p:ph idx="1"/>
          </p:nvPr>
        </p:nvSpPr>
        <p:spPr/>
        <p:txBody>
          <a:bodyPr>
            <a:normAutofit fontScale="62500" lnSpcReduction="20000"/>
          </a:bodyPr>
          <a:lstStyle/>
          <a:p>
            <a:pPr marL="514350" indent="-514350">
              <a:buFont typeface="+mj-lt"/>
              <a:buAutoNum type="arabicPeriod"/>
            </a:pPr>
            <a:r>
              <a:rPr lang="en-GB" dirty="0"/>
              <a:t>Members of the multidisciplinary team should meet as soon as reasonably practical after the identification of the event</a:t>
            </a:r>
          </a:p>
          <a:p>
            <a:pPr marL="514350" indent="-514350">
              <a:buFont typeface="+mj-lt"/>
              <a:buAutoNum type="arabicPeriod"/>
            </a:pPr>
            <a:r>
              <a:rPr lang="en-GB" dirty="0"/>
              <a:t>Timing the initial discussion – as soon as feasibly possible</a:t>
            </a:r>
          </a:p>
          <a:p>
            <a:pPr marL="514350" indent="-514350">
              <a:buFont typeface="+mj-lt"/>
              <a:buAutoNum type="arabicPeriod"/>
            </a:pPr>
            <a:r>
              <a:rPr lang="en-GB" dirty="0"/>
              <a:t>Selecting the individual to communicate with patient/ family - most senior person responsible for the patient’s care and experience in dealing with incidents</a:t>
            </a:r>
          </a:p>
          <a:p>
            <a:pPr marL="514350" indent="-514350">
              <a:buFont typeface="+mj-lt"/>
              <a:buAutoNum type="arabicPeriod"/>
            </a:pPr>
            <a:r>
              <a:rPr lang="en-GB" dirty="0"/>
              <a:t>Incident involving healthcare staff who made mistakes</a:t>
            </a:r>
          </a:p>
          <a:p>
            <a:pPr lvl="1"/>
            <a:r>
              <a:rPr lang="en-GB" dirty="0"/>
              <a:t>In cases where the healthcare professional wishes to attend in order to offer personal apology, they should be accompanied and supported by a senior colleague(s). </a:t>
            </a:r>
          </a:p>
          <a:p>
            <a:pPr lvl="1"/>
            <a:r>
              <a:rPr lang="en-GB" dirty="0"/>
              <a:t>Where there is a breach of hospital discipline, misconduct or gross misconduct, the human resource department will be involved to trigger the discipline procedure. </a:t>
            </a:r>
          </a:p>
          <a:p>
            <a:pPr lvl="1"/>
            <a:r>
              <a:rPr lang="en-GB" dirty="0"/>
              <a:t>If the patient express's a preference for the exclusion of an involved healthcare professional from the discussion, this should be honoured and the option of a written personal apology considered as an alternative</a:t>
            </a:r>
          </a:p>
          <a:p>
            <a:pPr marL="514350" indent="-514350">
              <a:buFont typeface="+mj-lt"/>
              <a:buAutoNum type="arabicPeriod"/>
            </a:pPr>
            <a:r>
              <a:rPr lang="en-GB" dirty="0"/>
              <a:t>Initial disclosure to the patient/ family</a:t>
            </a:r>
          </a:p>
          <a:p>
            <a:pPr marL="514350" indent="-514350">
              <a:buFont typeface="+mj-lt"/>
              <a:buAutoNum type="arabicPeriod"/>
            </a:pPr>
            <a:r>
              <a:rPr lang="en-GB" dirty="0"/>
              <a:t>Documentation</a:t>
            </a:r>
          </a:p>
          <a:p>
            <a:pPr marL="514350" indent="-514350">
              <a:buFont typeface="+mj-lt"/>
              <a:buAutoNum type="arabicPeriod"/>
            </a:pPr>
            <a:r>
              <a:rPr lang="en-GB" dirty="0"/>
              <a:t>Follow up meeting and completing the process</a:t>
            </a:r>
          </a:p>
          <a:p>
            <a:pPr marL="514350" indent="-514350">
              <a:buFont typeface="+mj-lt"/>
              <a:buAutoNum type="arabicPeriod"/>
            </a:pPr>
            <a:r>
              <a:rPr lang="en-GB" dirty="0"/>
              <a:t>Supporting staff</a:t>
            </a:r>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endParaRPr lang="en-GB" dirty="0"/>
          </a:p>
          <a:p>
            <a:pPr marL="514350" indent="-514350">
              <a:buFont typeface="+mj-lt"/>
              <a:buAutoNum type="arabicPeriod"/>
            </a:pPr>
            <a:endParaRPr lang="en-GB" dirty="0"/>
          </a:p>
        </p:txBody>
      </p:sp>
    </p:spTree>
    <p:extLst>
      <p:ext uri="{BB962C8B-B14F-4D97-AF65-F5344CB8AC3E}">
        <p14:creationId xmlns:p14="http://schemas.microsoft.com/office/powerpoint/2010/main" val="166012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fade">
                                      <p:cBhvr>
                                        <p:cTn id="64" dur="1000"/>
                                        <p:tgtEl>
                                          <p:spTgt spid="3">
                                            <p:txEl>
                                              <p:pRg st="9" end="9"/>
                                            </p:txEl>
                                          </p:spTgt>
                                        </p:tgtEl>
                                      </p:cBhvr>
                                    </p:animEffect>
                                    <p:anim calcmode="lin" valueType="num">
                                      <p:cBhvr>
                                        <p:cTn id="6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Effect transition="in" filter="fade">
                                      <p:cBhvr>
                                        <p:cTn id="71" dur="1000"/>
                                        <p:tgtEl>
                                          <p:spTgt spid="3">
                                            <p:txEl>
                                              <p:pRg st="10" end="10"/>
                                            </p:txEl>
                                          </p:spTgt>
                                        </p:tgtEl>
                                      </p:cBhvr>
                                    </p:animEffect>
                                    <p:anim calcmode="lin" valueType="num">
                                      <p:cBhvr>
                                        <p:cTn id="7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5BFF5-5876-4BA4-AD56-1542B3220559}"/>
              </a:ext>
            </a:extLst>
          </p:cNvPr>
          <p:cNvSpPr>
            <a:spLocks noGrp="1"/>
          </p:cNvSpPr>
          <p:nvPr>
            <p:ph type="title"/>
          </p:nvPr>
        </p:nvSpPr>
        <p:spPr/>
        <p:txBody>
          <a:bodyPr/>
          <a:lstStyle/>
          <a:p>
            <a:r>
              <a:rPr lang="en-GB" dirty="0"/>
              <a:t>Staff training</a:t>
            </a:r>
            <a:br>
              <a:rPr lang="en-GB" dirty="0"/>
            </a:br>
            <a:endParaRPr lang="en-GB" dirty="0"/>
          </a:p>
        </p:txBody>
      </p:sp>
      <p:sp>
        <p:nvSpPr>
          <p:cNvPr id="3" name="Content Placeholder 2">
            <a:extLst>
              <a:ext uri="{FF2B5EF4-FFF2-40B4-BE49-F238E27FC236}">
                <a16:creationId xmlns:a16="http://schemas.microsoft.com/office/drawing/2014/main" id="{3C10BFA9-0DCC-49C1-911E-AB40DE76AA04}"/>
              </a:ext>
            </a:extLst>
          </p:cNvPr>
          <p:cNvSpPr>
            <a:spLocks noGrp="1"/>
          </p:cNvSpPr>
          <p:nvPr>
            <p:ph idx="1"/>
          </p:nvPr>
        </p:nvSpPr>
        <p:spPr/>
        <p:txBody>
          <a:bodyPr/>
          <a:lstStyle/>
          <a:p>
            <a:r>
              <a:rPr lang="en-GB" dirty="0"/>
              <a:t>New staff will receive induction training, which includes duty of candour policy. </a:t>
            </a:r>
          </a:p>
          <a:p>
            <a:r>
              <a:rPr lang="en-GB" dirty="0"/>
              <a:t>Senior managers/directors will receive training in Root Cause Analysis to assist in the investigation process. They will also receive training/ clinical supervision in managing difficult conversations and the requirements of the Duty of Candour to support them in handling sensitive conversations with patients and their relatives</a:t>
            </a:r>
          </a:p>
        </p:txBody>
      </p:sp>
    </p:spTree>
    <p:extLst>
      <p:ext uri="{BB962C8B-B14F-4D97-AF65-F5344CB8AC3E}">
        <p14:creationId xmlns:p14="http://schemas.microsoft.com/office/powerpoint/2010/main" val="361580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1557164"/>
          </a:xfrm>
        </p:spPr>
        <p:txBody>
          <a:bodyPr>
            <a:normAutofit/>
          </a:bodyPr>
          <a:lstStyle/>
          <a:p>
            <a:pPr algn="ctr"/>
            <a:r>
              <a:rPr lang="en-GB" sz="4400" dirty="0"/>
              <a:t>Any Questions?</a:t>
            </a:r>
          </a:p>
        </p:txBody>
      </p:sp>
    </p:spTree>
    <p:extLst>
      <p:ext uri="{BB962C8B-B14F-4D97-AF65-F5344CB8AC3E}">
        <p14:creationId xmlns:p14="http://schemas.microsoft.com/office/powerpoint/2010/main" val="196724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AB4CE-117E-4842-8F2B-4E48D852E440}"/>
              </a:ext>
            </a:extLst>
          </p:cNvPr>
          <p:cNvSpPr>
            <a:spLocks noGrp="1"/>
          </p:cNvSpPr>
          <p:nvPr>
            <p:ph type="title"/>
          </p:nvPr>
        </p:nvSpPr>
        <p:spPr/>
        <p:txBody>
          <a:bodyPr/>
          <a:lstStyle/>
          <a:p>
            <a:r>
              <a:rPr lang="en-GB" u="sng" dirty="0"/>
              <a:t>What is Duty of Candour?</a:t>
            </a:r>
          </a:p>
        </p:txBody>
      </p:sp>
      <p:sp>
        <p:nvSpPr>
          <p:cNvPr id="3" name="Content Placeholder 2">
            <a:extLst>
              <a:ext uri="{FF2B5EF4-FFF2-40B4-BE49-F238E27FC236}">
                <a16:creationId xmlns:a16="http://schemas.microsoft.com/office/drawing/2014/main" id="{012E3EC3-8209-4899-B41A-801E3D75F21D}"/>
              </a:ext>
            </a:extLst>
          </p:cNvPr>
          <p:cNvSpPr>
            <a:spLocks noGrp="1"/>
          </p:cNvSpPr>
          <p:nvPr>
            <p:ph idx="1"/>
          </p:nvPr>
        </p:nvSpPr>
        <p:spPr/>
        <p:txBody>
          <a:bodyPr>
            <a:normAutofit fontScale="92500" lnSpcReduction="20000"/>
          </a:bodyPr>
          <a:lstStyle/>
          <a:p>
            <a:pPr marL="0" indent="0">
              <a:buNone/>
            </a:pPr>
            <a:r>
              <a:rPr lang="en-GB" dirty="0"/>
              <a:t>Refers to the organisational and professional duty to inform a patient and, where appropriate, their family in circumstances in which moderate or severe harm or death has been caused as a direct or indirect result of the care or treatment provided or not provided. It is both a contractual duty and a legal requirement to ensure that Duty of Candour discussions are had with patients impacted by moderate or severe harm and/ or with their families, for example with the patient’s consent or where the harm has led to the unexpected death of the patient.</a:t>
            </a:r>
          </a:p>
          <a:p>
            <a:pPr lvl="1"/>
            <a:r>
              <a:rPr lang="en-GB" dirty="0">
                <a:solidFill>
                  <a:srgbClr val="0094C8"/>
                </a:solidFill>
              </a:rPr>
              <a:t>Candour is defined in Robert Francis’ report:</a:t>
            </a:r>
          </a:p>
          <a:p>
            <a:pPr lvl="2"/>
            <a:r>
              <a:rPr lang="en-GB" dirty="0">
                <a:solidFill>
                  <a:srgbClr val="0094C8"/>
                </a:solidFill>
              </a:rPr>
              <a:t>“The volunteering of all relevant information to persons who have or may have been harmed by the provision of services, whether or not the information has been requested and whether or not a complaint or a report about that provision has been made.”</a:t>
            </a:r>
          </a:p>
          <a:p>
            <a:pPr lvl="2"/>
            <a:r>
              <a:rPr lang="en-GB" dirty="0">
                <a:solidFill>
                  <a:srgbClr val="0094C8"/>
                </a:solidFill>
              </a:rPr>
              <a:t>Sir. Robert Francis’ report: full coverage of the findings from the inquiry into care failures at Mid Staffordshire Foundation Trust (published in February 2013)</a:t>
            </a:r>
          </a:p>
          <a:p>
            <a:pPr lvl="2"/>
            <a:r>
              <a:rPr lang="en-GB" dirty="0">
                <a:solidFill>
                  <a:srgbClr val="0094C8"/>
                </a:solidFill>
              </a:rPr>
              <a:t>Prompt apologies and explanations, with a reassurance they will not reoccur, may prevent a claim being brought at all</a:t>
            </a:r>
          </a:p>
        </p:txBody>
      </p:sp>
    </p:spTree>
    <p:extLst>
      <p:ext uri="{BB962C8B-B14F-4D97-AF65-F5344CB8AC3E}">
        <p14:creationId xmlns:p14="http://schemas.microsoft.com/office/powerpoint/2010/main" val="3686435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01BB7-43BD-4928-B10D-2608D4FFD014}"/>
              </a:ext>
            </a:extLst>
          </p:cNvPr>
          <p:cNvSpPr>
            <a:spLocks noGrp="1"/>
          </p:cNvSpPr>
          <p:nvPr>
            <p:ph type="title"/>
          </p:nvPr>
        </p:nvSpPr>
        <p:spPr/>
        <p:txBody>
          <a:bodyPr/>
          <a:lstStyle/>
          <a:p>
            <a:r>
              <a:rPr lang="en-GB" u="sng" dirty="0"/>
              <a:t>CQC requirements</a:t>
            </a:r>
          </a:p>
        </p:txBody>
      </p:sp>
      <p:sp>
        <p:nvSpPr>
          <p:cNvPr id="3" name="Content Placeholder 2">
            <a:extLst>
              <a:ext uri="{FF2B5EF4-FFF2-40B4-BE49-F238E27FC236}">
                <a16:creationId xmlns:a16="http://schemas.microsoft.com/office/drawing/2014/main" id="{5CF5523E-7AAB-4DB2-B3E1-D965062A527E}"/>
              </a:ext>
            </a:extLst>
          </p:cNvPr>
          <p:cNvSpPr>
            <a:spLocks noGrp="1"/>
          </p:cNvSpPr>
          <p:nvPr>
            <p:ph idx="1"/>
          </p:nvPr>
        </p:nvSpPr>
        <p:spPr/>
        <p:txBody>
          <a:bodyPr>
            <a:normAutofit/>
          </a:bodyPr>
          <a:lstStyle/>
          <a:p>
            <a:pPr marL="0" indent="0">
              <a:buNone/>
            </a:pPr>
            <a:r>
              <a:rPr lang="en-GB" dirty="0"/>
              <a:t>Registered persons must act in an open and transparent way with relevant persons in relation to care and treatment provided to service users in carrying out a regulated activity. </a:t>
            </a:r>
          </a:p>
          <a:p>
            <a:pPr marL="0" indent="0">
              <a:buNone/>
            </a:pPr>
            <a:endParaRPr lang="en-GB" dirty="0"/>
          </a:p>
          <a:p>
            <a:pPr lvl="1"/>
            <a:r>
              <a:rPr lang="en-GB" dirty="0">
                <a:solidFill>
                  <a:srgbClr val="008A3E"/>
                </a:solidFill>
              </a:rPr>
              <a:t>This means we must:</a:t>
            </a:r>
          </a:p>
          <a:p>
            <a:pPr lvl="2"/>
            <a:r>
              <a:rPr lang="en-GB" dirty="0">
                <a:solidFill>
                  <a:srgbClr val="008A3E"/>
                </a:solidFill>
              </a:rPr>
              <a:t>Promote a positive culture for open and transparent behaviours</a:t>
            </a:r>
          </a:p>
          <a:p>
            <a:pPr lvl="2"/>
            <a:r>
              <a:rPr lang="en-GB" dirty="0">
                <a:solidFill>
                  <a:srgbClr val="008A3E"/>
                </a:solidFill>
              </a:rPr>
              <a:t>Be aware of and have good knowledge of Policies and procedures </a:t>
            </a:r>
          </a:p>
          <a:p>
            <a:pPr lvl="2"/>
            <a:r>
              <a:rPr lang="en-GB" dirty="0">
                <a:solidFill>
                  <a:srgbClr val="008A3E"/>
                </a:solidFill>
              </a:rPr>
              <a:t>Report Breaches of the professional duty of candour </a:t>
            </a:r>
          </a:p>
          <a:p>
            <a:pPr lvl="2"/>
            <a:r>
              <a:rPr lang="en-GB" dirty="0">
                <a:solidFill>
                  <a:srgbClr val="008A3E"/>
                </a:solidFill>
              </a:rPr>
              <a:t>Understand individual responsibilities and supported </a:t>
            </a:r>
          </a:p>
          <a:p>
            <a:pPr lvl="2"/>
            <a:r>
              <a:rPr lang="en-GB" dirty="0">
                <a:solidFill>
                  <a:srgbClr val="008A3E"/>
                </a:solidFill>
              </a:rPr>
              <a:t>Attend training</a:t>
            </a:r>
          </a:p>
        </p:txBody>
      </p:sp>
    </p:spTree>
    <p:extLst>
      <p:ext uri="{BB962C8B-B14F-4D97-AF65-F5344CB8AC3E}">
        <p14:creationId xmlns:p14="http://schemas.microsoft.com/office/powerpoint/2010/main" val="36382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441E3-F28C-44FF-A605-AC7A3653BB84}"/>
              </a:ext>
            </a:extLst>
          </p:cNvPr>
          <p:cNvSpPr>
            <a:spLocks noGrp="1"/>
          </p:cNvSpPr>
          <p:nvPr>
            <p:ph type="title"/>
          </p:nvPr>
        </p:nvSpPr>
        <p:spPr/>
        <p:txBody>
          <a:bodyPr/>
          <a:lstStyle/>
          <a:p>
            <a:r>
              <a:rPr lang="en-GB" u="sng" dirty="0"/>
              <a:t>CQC requirements</a:t>
            </a:r>
          </a:p>
        </p:txBody>
      </p:sp>
      <p:sp>
        <p:nvSpPr>
          <p:cNvPr id="3" name="Content Placeholder 2">
            <a:extLst>
              <a:ext uri="{FF2B5EF4-FFF2-40B4-BE49-F238E27FC236}">
                <a16:creationId xmlns:a16="http://schemas.microsoft.com/office/drawing/2014/main" id="{E36EE7DF-C4E8-4220-9602-4CDF84CD08D4}"/>
              </a:ext>
            </a:extLst>
          </p:cNvPr>
          <p:cNvSpPr>
            <a:spLocks noGrp="1"/>
          </p:cNvSpPr>
          <p:nvPr>
            <p:ph idx="1"/>
          </p:nvPr>
        </p:nvSpPr>
        <p:spPr/>
        <p:txBody>
          <a:bodyPr>
            <a:normAutofit lnSpcReduction="10000"/>
          </a:bodyPr>
          <a:lstStyle/>
          <a:p>
            <a:pPr marL="0" indent="0">
              <a:buNone/>
            </a:pPr>
            <a:r>
              <a:rPr lang="en-GB" dirty="0"/>
              <a:t>As soon as reasonably practicable after becoming aware that a notifiable safety incident has occurred a registered person must notify the relevant person that the incident has occurred</a:t>
            </a:r>
          </a:p>
          <a:p>
            <a:pPr marL="0" indent="0">
              <a:buNone/>
            </a:pPr>
            <a:endParaRPr lang="en-GB" dirty="0"/>
          </a:p>
          <a:p>
            <a:pPr lvl="1"/>
            <a:r>
              <a:rPr lang="en-GB" dirty="0">
                <a:solidFill>
                  <a:srgbClr val="00B050"/>
                </a:solidFill>
              </a:rPr>
              <a:t>This means we must do the following:</a:t>
            </a:r>
          </a:p>
          <a:p>
            <a:pPr marL="1428750" lvl="2" indent="-514350">
              <a:buFont typeface="+mj-lt"/>
              <a:buAutoNum type="arabicPeriod"/>
            </a:pPr>
            <a:r>
              <a:rPr lang="en-GB" dirty="0">
                <a:solidFill>
                  <a:srgbClr val="00B050"/>
                </a:solidFill>
              </a:rPr>
              <a:t>Provide a meaningful apology </a:t>
            </a:r>
          </a:p>
          <a:p>
            <a:pPr marL="1428750" lvl="2" indent="-514350">
              <a:buFont typeface="+mj-lt"/>
              <a:buAutoNum type="arabicPeriod"/>
            </a:pPr>
            <a:r>
              <a:rPr lang="en-GB" dirty="0">
                <a:solidFill>
                  <a:srgbClr val="00B050"/>
                </a:solidFill>
              </a:rPr>
              <a:t>Ensure the relevant person can understand (e.g. ensure and provide interpreters, advocates, or other communication aids, etc. where practicable) </a:t>
            </a:r>
          </a:p>
          <a:p>
            <a:pPr marL="1428750" lvl="2" indent="-514350">
              <a:buFont typeface="+mj-lt"/>
              <a:buAutoNum type="arabicPeriod"/>
            </a:pPr>
            <a:r>
              <a:rPr lang="en-GB" dirty="0">
                <a:solidFill>
                  <a:srgbClr val="00B050"/>
                </a:solidFill>
              </a:rPr>
              <a:t>Notify the individual who is most appropriate to provide the notification and/or apology </a:t>
            </a:r>
          </a:p>
          <a:p>
            <a:pPr marL="1428750" lvl="2" indent="-514350">
              <a:buFont typeface="+mj-lt"/>
              <a:buAutoNum type="arabicPeriod"/>
            </a:pPr>
            <a:r>
              <a:rPr lang="en-GB" dirty="0">
                <a:solidFill>
                  <a:srgbClr val="00B050"/>
                </a:solidFill>
              </a:rPr>
              <a:t>Report Near misses </a:t>
            </a:r>
          </a:p>
          <a:p>
            <a:pPr marL="1428750" lvl="2" indent="-514350">
              <a:buFont typeface="+mj-lt"/>
              <a:buAutoNum type="arabicPeriod"/>
            </a:pPr>
            <a:r>
              <a:rPr lang="en-GB" dirty="0">
                <a:solidFill>
                  <a:srgbClr val="00B050"/>
                </a:solidFill>
              </a:rPr>
              <a:t>Record all incidents and near misses</a:t>
            </a:r>
          </a:p>
          <a:p>
            <a:pPr marL="1428750" lvl="2" indent="-514350">
              <a:buFont typeface="+mj-lt"/>
              <a:buAutoNum type="arabicPeriod"/>
            </a:pPr>
            <a:r>
              <a:rPr lang="en-GB" dirty="0">
                <a:solidFill>
                  <a:srgbClr val="00B050"/>
                </a:solidFill>
              </a:rPr>
              <a:t>Where the person lacks the mental capacity; liaise with NOK</a:t>
            </a:r>
          </a:p>
          <a:p>
            <a:endParaRPr lang="en-GB" dirty="0"/>
          </a:p>
        </p:txBody>
      </p:sp>
    </p:spTree>
    <p:extLst>
      <p:ext uri="{BB962C8B-B14F-4D97-AF65-F5344CB8AC3E}">
        <p14:creationId xmlns:p14="http://schemas.microsoft.com/office/powerpoint/2010/main" val="74001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CF485-38E0-44B0-BB6C-77894F7E993C}"/>
              </a:ext>
            </a:extLst>
          </p:cNvPr>
          <p:cNvSpPr>
            <a:spLocks noGrp="1"/>
          </p:cNvSpPr>
          <p:nvPr>
            <p:ph type="title"/>
          </p:nvPr>
        </p:nvSpPr>
        <p:spPr/>
        <p:txBody>
          <a:bodyPr/>
          <a:lstStyle/>
          <a:p>
            <a:r>
              <a:rPr lang="en-GB" u="sng" dirty="0"/>
              <a:t>CQC requirements</a:t>
            </a:r>
          </a:p>
        </p:txBody>
      </p:sp>
      <p:sp>
        <p:nvSpPr>
          <p:cNvPr id="3" name="Content Placeholder 2">
            <a:extLst>
              <a:ext uri="{FF2B5EF4-FFF2-40B4-BE49-F238E27FC236}">
                <a16:creationId xmlns:a16="http://schemas.microsoft.com/office/drawing/2014/main" id="{89E464E4-D150-49C6-9D64-9F69DB7BC74A}"/>
              </a:ext>
            </a:extLst>
          </p:cNvPr>
          <p:cNvSpPr>
            <a:spLocks noGrp="1"/>
          </p:cNvSpPr>
          <p:nvPr>
            <p:ph idx="1"/>
          </p:nvPr>
        </p:nvSpPr>
        <p:spPr/>
        <p:txBody>
          <a:bodyPr>
            <a:normAutofit lnSpcReduction="10000"/>
          </a:bodyPr>
          <a:lstStyle/>
          <a:p>
            <a:pPr marL="0" indent="0">
              <a:buNone/>
            </a:pPr>
            <a:r>
              <a:rPr lang="en-GB" dirty="0"/>
              <a:t>As soon as reasonably practicable after becoming aware that a notifiable safety incident has occurred a registered person must provide reasonable support to the relevant person in relation to the incident, to help overcome the physical, psychological and emotional impact of the incident</a:t>
            </a:r>
          </a:p>
          <a:p>
            <a:pPr marL="0" indent="0">
              <a:buNone/>
            </a:pPr>
            <a:endParaRPr lang="en-GB" dirty="0">
              <a:solidFill>
                <a:srgbClr val="00B050"/>
              </a:solidFill>
            </a:endParaRPr>
          </a:p>
          <a:p>
            <a:pPr lvl="1"/>
            <a:r>
              <a:rPr lang="en-GB" dirty="0">
                <a:solidFill>
                  <a:srgbClr val="00B050"/>
                </a:solidFill>
              </a:rPr>
              <a:t>This means we need to:</a:t>
            </a:r>
          </a:p>
          <a:p>
            <a:pPr marL="1371600" lvl="2" indent="-457200">
              <a:buFont typeface="+mj-lt"/>
              <a:buAutoNum type="arabicPeriod"/>
            </a:pPr>
            <a:r>
              <a:rPr lang="en-GB" dirty="0">
                <a:solidFill>
                  <a:srgbClr val="00B050"/>
                </a:solidFill>
              </a:rPr>
              <a:t>Provide Emotional support to the relevant person</a:t>
            </a:r>
          </a:p>
          <a:p>
            <a:pPr marL="1371600" lvl="2" indent="-457200">
              <a:buFont typeface="+mj-lt"/>
              <a:buAutoNum type="arabicPeriod"/>
            </a:pPr>
            <a:r>
              <a:rPr lang="en-GB" dirty="0">
                <a:solidFill>
                  <a:srgbClr val="00B050"/>
                </a:solidFill>
              </a:rPr>
              <a:t>Provide access to any necessary treatment to minimise the harm </a:t>
            </a:r>
          </a:p>
          <a:p>
            <a:pPr marL="1371600" lvl="2" indent="-457200">
              <a:buFont typeface="+mj-lt"/>
              <a:buAutoNum type="arabicPeriod"/>
            </a:pPr>
            <a:r>
              <a:rPr lang="en-GB" dirty="0">
                <a:solidFill>
                  <a:srgbClr val="00B050"/>
                </a:solidFill>
              </a:rPr>
              <a:t>Provide specialist independent sources if and where possible</a:t>
            </a:r>
          </a:p>
          <a:p>
            <a:pPr marL="1371600" lvl="2" indent="-457200">
              <a:buFont typeface="+mj-lt"/>
              <a:buAutoNum type="arabicPeriod"/>
            </a:pPr>
            <a:r>
              <a:rPr lang="en-GB" dirty="0">
                <a:solidFill>
                  <a:srgbClr val="00B050"/>
                </a:solidFill>
              </a:rPr>
              <a:t>Arrange for another professional if the relevant person wishes </a:t>
            </a:r>
          </a:p>
          <a:p>
            <a:pPr marL="1371600" lvl="2" indent="-457200">
              <a:buFont typeface="+mj-lt"/>
              <a:buAutoNum type="arabicPeriod"/>
            </a:pPr>
            <a:r>
              <a:rPr lang="en-GB" dirty="0">
                <a:solidFill>
                  <a:srgbClr val="00B050"/>
                </a:solidFill>
              </a:rPr>
              <a:t>Support to access the complaints</a:t>
            </a:r>
          </a:p>
        </p:txBody>
      </p:sp>
    </p:spTree>
    <p:extLst>
      <p:ext uri="{BB962C8B-B14F-4D97-AF65-F5344CB8AC3E}">
        <p14:creationId xmlns:p14="http://schemas.microsoft.com/office/powerpoint/2010/main" val="383589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7581E-086D-4331-9FEE-B9FF78C11BDB}"/>
              </a:ext>
            </a:extLst>
          </p:cNvPr>
          <p:cNvSpPr>
            <a:spLocks noGrp="1"/>
          </p:cNvSpPr>
          <p:nvPr>
            <p:ph type="title"/>
          </p:nvPr>
        </p:nvSpPr>
        <p:spPr/>
        <p:txBody>
          <a:bodyPr/>
          <a:lstStyle/>
          <a:p>
            <a:r>
              <a:rPr lang="en-GB" u="sng" dirty="0"/>
              <a:t>CQC requirements</a:t>
            </a:r>
          </a:p>
        </p:txBody>
      </p:sp>
      <p:sp>
        <p:nvSpPr>
          <p:cNvPr id="3" name="Content Placeholder 2">
            <a:extLst>
              <a:ext uri="{FF2B5EF4-FFF2-40B4-BE49-F238E27FC236}">
                <a16:creationId xmlns:a16="http://schemas.microsoft.com/office/drawing/2014/main" id="{157C2A20-15AF-435D-94CF-1AD7E8A30ACE}"/>
              </a:ext>
            </a:extLst>
          </p:cNvPr>
          <p:cNvSpPr>
            <a:spLocks noGrp="1"/>
          </p:cNvSpPr>
          <p:nvPr>
            <p:ph idx="1"/>
          </p:nvPr>
        </p:nvSpPr>
        <p:spPr/>
        <p:txBody>
          <a:bodyPr/>
          <a:lstStyle/>
          <a:p>
            <a:pPr marL="0" indent="0">
              <a:buNone/>
            </a:pPr>
            <a:r>
              <a:rPr lang="en-GB" dirty="0"/>
              <a:t>Providers must ensure that they give written notification to the relevant person following the notification that was given in person, even though enquiries may not yet be complete </a:t>
            </a:r>
          </a:p>
          <a:p>
            <a:pPr marL="0" indent="0">
              <a:buNone/>
            </a:pPr>
            <a:endParaRPr lang="en-GB" dirty="0"/>
          </a:p>
          <a:p>
            <a:pPr lvl="1"/>
            <a:r>
              <a:rPr lang="en-GB" dirty="0">
                <a:solidFill>
                  <a:srgbClr val="00B050"/>
                </a:solidFill>
              </a:rPr>
              <a:t>Written within 10 working days is required. </a:t>
            </a:r>
          </a:p>
          <a:p>
            <a:pPr lvl="2"/>
            <a:r>
              <a:rPr lang="en-GB" dirty="0">
                <a:solidFill>
                  <a:srgbClr val="00B050"/>
                </a:solidFill>
              </a:rPr>
              <a:t>But HXH aim to be done in 2 Working days</a:t>
            </a:r>
          </a:p>
        </p:txBody>
      </p:sp>
    </p:spTree>
    <p:extLst>
      <p:ext uri="{BB962C8B-B14F-4D97-AF65-F5344CB8AC3E}">
        <p14:creationId xmlns:p14="http://schemas.microsoft.com/office/powerpoint/2010/main" val="3471671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78752-E6E3-49B4-94AA-1EC3B4886EE9}"/>
              </a:ext>
            </a:extLst>
          </p:cNvPr>
          <p:cNvSpPr>
            <a:spLocks noGrp="1"/>
          </p:cNvSpPr>
          <p:nvPr>
            <p:ph type="title"/>
          </p:nvPr>
        </p:nvSpPr>
        <p:spPr/>
        <p:txBody>
          <a:bodyPr/>
          <a:lstStyle/>
          <a:p>
            <a:r>
              <a:rPr lang="en-GB" u="sng" dirty="0"/>
              <a:t>CQC requirements </a:t>
            </a:r>
          </a:p>
        </p:txBody>
      </p:sp>
      <p:sp>
        <p:nvSpPr>
          <p:cNvPr id="3" name="Content Placeholder 2">
            <a:extLst>
              <a:ext uri="{FF2B5EF4-FFF2-40B4-BE49-F238E27FC236}">
                <a16:creationId xmlns:a16="http://schemas.microsoft.com/office/drawing/2014/main" id="{88ACD1A3-D91D-4754-9721-8886D8426948}"/>
              </a:ext>
            </a:extLst>
          </p:cNvPr>
          <p:cNvSpPr>
            <a:spLocks noGrp="1"/>
          </p:cNvSpPr>
          <p:nvPr>
            <p:ph idx="1"/>
          </p:nvPr>
        </p:nvSpPr>
        <p:spPr/>
        <p:txBody>
          <a:bodyPr/>
          <a:lstStyle/>
          <a:p>
            <a:pPr marL="0" indent="0">
              <a:buNone/>
            </a:pPr>
            <a:r>
              <a:rPr lang="en-GB" dirty="0"/>
              <a:t>If the relevant person cannot be contacted in person, or declines to speak to the representative, the registered person must:</a:t>
            </a:r>
          </a:p>
          <a:p>
            <a:pPr marL="0" indent="0">
              <a:buNone/>
            </a:pPr>
            <a:endParaRPr lang="en-GB" dirty="0"/>
          </a:p>
          <a:p>
            <a:pPr marL="1371600" lvl="2" indent="-457200">
              <a:buFont typeface="+mj-lt"/>
              <a:buAutoNum type="arabicPeriod"/>
            </a:pPr>
            <a:r>
              <a:rPr lang="en-GB" dirty="0"/>
              <a:t>The provider must make every reasonable attempt. All attempts to contact the relevant person must be documented </a:t>
            </a:r>
          </a:p>
          <a:p>
            <a:pPr marL="1371600" lvl="2" indent="-457200">
              <a:buFont typeface="+mj-lt"/>
              <a:buAutoNum type="arabicPeriod"/>
            </a:pPr>
            <a:r>
              <a:rPr lang="en-GB" dirty="0"/>
              <a:t>If the relevant person does not wish to communicate with the provider, this must be respected and recorded </a:t>
            </a:r>
          </a:p>
          <a:p>
            <a:pPr marL="1371600" lvl="2" indent="-457200">
              <a:buFont typeface="+mj-lt"/>
              <a:buAutoNum type="arabicPeriod"/>
            </a:pPr>
            <a:r>
              <a:rPr lang="en-GB" dirty="0"/>
              <a:t>If the relevant person has died and there is nobody who can lawfully act on their behalf, a record of this should be kept</a:t>
            </a:r>
          </a:p>
        </p:txBody>
      </p:sp>
    </p:spTree>
    <p:extLst>
      <p:ext uri="{BB962C8B-B14F-4D97-AF65-F5344CB8AC3E}">
        <p14:creationId xmlns:p14="http://schemas.microsoft.com/office/powerpoint/2010/main" val="3266827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2B416-1A4B-411D-819F-AA5A190A2F67}"/>
              </a:ext>
            </a:extLst>
          </p:cNvPr>
          <p:cNvSpPr>
            <a:spLocks noGrp="1"/>
          </p:cNvSpPr>
          <p:nvPr>
            <p:ph type="title"/>
          </p:nvPr>
        </p:nvSpPr>
        <p:spPr/>
        <p:txBody>
          <a:bodyPr/>
          <a:lstStyle/>
          <a:p>
            <a:r>
              <a:rPr lang="en-GB" u="sng" dirty="0"/>
              <a:t>CQC requirements</a:t>
            </a:r>
          </a:p>
        </p:txBody>
      </p:sp>
      <p:sp>
        <p:nvSpPr>
          <p:cNvPr id="3" name="Content Placeholder 2">
            <a:extLst>
              <a:ext uri="{FF2B5EF4-FFF2-40B4-BE49-F238E27FC236}">
                <a16:creationId xmlns:a16="http://schemas.microsoft.com/office/drawing/2014/main" id="{7FFCADC5-AAFE-4135-B290-C27337CA71D5}"/>
              </a:ext>
            </a:extLst>
          </p:cNvPr>
          <p:cNvSpPr>
            <a:spLocks noGrp="1"/>
          </p:cNvSpPr>
          <p:nvPr>
            <p:ph idx="1"/>
          </p:nvPr>
        </p:nvSpPr>
        <p:spPr/>
        <p:txBody>
          <a:bodyPr/>
          <a:lstStyle/>
          <a:p>
            <a:pPr marL="0" indent="0">
              <a:buNone/>
            </a:pPr>
            <a:endParaRPr lang="en-GB" dirty="0"/>
          </a:p>
          <a:p>
            <a:pPr marL="0" indent="0">
              <a:buNone/>
            </a:pPr>
            <a:r>
              <a:rPr lang="en-GB" dirty="0"/>
              <a:t>The registered provider must keep a copy of all correspondence with the relevant person.</a:t>
            </a:r>
          </a:p>
        </p:txBody>
      </p:sp>
    </p:spTree>
    <p:extLst>
      <p:ext uri="{BB962C8B-B14F-4D97-AF65-F5344CB8AC3E}">
        <p14:creationId xmlns:p14="http://schemas.microsoft.com/office/powerpoint/2010/main" val="1992998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78CBD-97FD-45FE-8195-86CCAED0EDBA}"/>
              </a:ext>
            </a:extLst>
          </p:cNvPr>
          <p:cNvSpPr>
            <a:spLocks noGrp="1"/>
          </p:cNvSpPr>
          <p:nvPr>
            <p:ph type="ctrTitle"/>
          </p:nvPr>
        </p:nvSpPr>
        <p:spPr/>
        <p:txBody>
          <a:bodyPr>
            <a:normAutofit fontScale="90000"/>
          </a:bodyPr>
          <a:lstStyle/>
          <a:p>
            <a:br>
              <a:rPr lang="en-GB" dirty="0"/>
            </a:br>
            <a:br>
              <a:rPr lang="en-GB" u="sng" dirty="0"/>
            </a:br>
            <a:r>
              <a:rPr lang="en-GB" u="sng" dirty="0"/>
              <a:t>HXH Duty of Candour Policy</a:t>
            </a:r>
            <a:endParaRPr lang="en-GB" b="1" u="sng" dirty="0"/>
          </a:p>
        </p:txBody>
      </p:sp>
    </p:spTree>
    <p:extLst>
      <p:ext uri="{BB962C8B-B14F-4D97-AF65-F5344CB8AC3E}">
        <p14:creationId xmlns:p14="http://schemas.microsoft.com/office/powerpoint/2010/main" val="2872675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1494</Words>
  <Application>Microsoft Office PowerPoint</Application>
  <PresentationFormat>Widescreen</PresentationFormat>
  <Paragraphs>113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Duty of Candour Awareness</vt:lpstr>
      <vt:lpstr>What is Duty of Candour?</vt:lpstr>
      <vt:lpstr>CQC requirements</vt:lpstr>
      <vt:lpstr>CQC requirements</vt:lpstr>
      <vt:lpstr>CQC requirements</vt:lpstr>
      <vt:lpstr>CQC requirements</vt:lpstr>
      <vt:lpstr>CQC requirements </vt:lpstr>
      <vt:lpstr>CQC requirements</vt:lpstr>
      <vt:lpstr>  HXH Duty of Candour Policy</vt:lpstr>
      <vt:lpstr>Duty of Candour Policy</vt:lpstr>
      <vt:lpstr>Chief Executive duty of candour responsibilities </vt:lpstr>
      <vt:lpstr>Freedom to Speak up Guardian duty of candour responsibilities</vt:lpstr>
      <vt:lpstr>DNS - duty of candour responsibilities</vt:lpstr>
      <vt:lpstr>Clinical managers and leaders duty of candour responsibilities </vt:lpstr>
      <vt:lpstr>All Staff duty of candour responsibilities</vt:lpstr>
      <vt:lpstr>Procedure for the initiation and completion of Duty of Candour process </vt:lpstr>
      <vt:lpstr>Staff training </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Duty of Candour</dc:title>
  <dc:creator>Helen Evans</dc:creator>
  <cp:lastModifiedBy>Helen Evans</cp:lastModifiedBy>
  <cp:revision>18</cp:revision>
  <dcterms:created xsi:type="dcterms:W3CDTF">2023-04-20T11:03:52Z</dcterms:created>
  <dcterms:modified xsi:type="dcterms:W3CDTF">2023-05-05T08:10:45Z</dcterms:modified>
</cp:coreProperties>
</file>